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314" r:id="rId2"/>
    <p:sldId id="316" r:id="rId3"/>
    <p:sldId id="315" r:id="rId4"/>
    <p:sldId id="317" r:id="rId5"/>
    <p:sldId id="321" r:id="rId6"/>
    <p:sldId id="323" r:id="rId7"/>
    <p:sldId id="319" r:id="rId8"/>
    <p:sldId id="322" r:id="rId9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196D"/>
    <a:srgbClr val="85188B"/>
    <a:srgbClr val="962271"/>
    <a:srgbClr val="008A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xmlns:mv="urn:schemas-microsoft-com:mac:vml" xmlns:mc="http://schemas.openxmlformats.org/markup-compatibility/2006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2662" autoAdjust="0"/>
  </p:normalViewPr>
  <p:slideViewPr>
    <p:cSldViewPr snapToGrid="0">
      <p:cViewPr>
        <p:scale>
          <a:sx n="80" d="100"/>
          <a:sy n="80" d="100"/>
        </p:scale>
        <p:origin x="-180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7672" y="2743758"/>
            <a:ext cx="6184640" cy="1117578"/>
          </a:xfrm>
          <a:noFill/>
        </p:spPr>
        <p:txBody>
          <a:bodyPr lIns="0" tIns="0" rIns="0" bIns="0" anchor="t">
            <a:noAutofit/>
          </a:bodyPr>
          <a:lstStyle>
            <a:lvl1pPr algn="r">
              <a:defRPr sz="3800" b="1" i="0">
                <a:ln>
                  <a:noFill/>
                </a:ln>
                <a:solidFill>
                  <a:srgbClr val="962271"/>
                </a:solidFill>
                <a:latin typeface="Klavika Basic Medium"/>
                <a:cs typeface="Arial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7040" y="3871661"/>
            <a:ext cx="6205272" cy="1176984"/>
          </a:xfrm>
        </p:spPr>
        <p:txBody>
          <a:bodyPr lIns="0" tIns="0" rIns="0" bIns="0">
            <a:normAutofit/>
          </a:bodyPr>
          <a:lstStyle>
            <a:lvl1pPr marL="0" indent="0" algn="r">
              <a:buNone/>
              <a:defRPr sz="32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23825" y="6391275"/>
            <a:ext cx="4333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5C271-8DAF-4EC9-B04A-9E7104D1D893}" type="slidenum">
              <a:rPr lang="fr-FR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1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14" name="Titre 13"/>
          <p:cNvSpPr>
            <a:spLocks noGrp="1"/>
          </p:cNvSpPr>
          <p:nvPr>
            <p:ph type="title"/>
          </p:nvPr>
        </p:nvSpPr>
        <p:spPr>
          <a:xfrm>
            <a:off x="361950" y="365125"/>
            <a:ext cx="8388350" cy="249238"/>
          </a:xfrm>
        </p:spPr>
        <p:txBody>
          <a:bodyPr lIns="0" tIns="0" rIns="0" bIns="0"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3"/>
          </p:nvPr>
        </p:nvSpPr>
        <p:spPr>
          <a:xfrm>
            <a:off x="363538" y="738347"/>
            <a:ext cx="8389104" cy="282129"/>
          </a:xfrm>
        </p:spPr>
        <p:txBody>
          <a:bodyPr lIns="0" tIns="0" rIns="0" bIns="0">
            <a:noAutofit/>
          </a:bodyPr>
          <a:lstStyle>
            <a:lvl1pPr algn="r">
              <a:buFontTx/>
              <a:buNone/>
              <a:defRPr lang="en-US" sz="2000" b="0" i="0" dirty="0">
                <a:solidFill>
                  <a:srgbClr val="962271"/>
                </a:solidFill>
                <a:latin typeface="+mn-lt"/>
                <a:cs typeface="Arial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4ADD3-B3FE-4079-9A96-7888989D09A8}" type="slidenum">
              <a:rPr lang="fr-FR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89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336" y="1874839"/>
            <a:ext cx="7004772" cy="2852737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16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 txBox="1">
            <a:spLocks/>
          </p:cNvSpPr>
          <p:nvPr userDrawn="1"/>
        </p:nvSpPr>
        <p:spPr>
          <a:xfrm>
            <a:off x="260350" y="549275"/>
            <a:ext cx="8388350" cy="49847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fr-FR" sz="2000" dirty="0" smtClean="0">
                <a:solidFill>
                  <a:srgbClr val="962271"/>
                </a:solidFill>
                <a:latin typeface="Arial"/>
              </a:rPr>
              <a:t>Modifiez le style du titre</a:t>
            </a:r>
            <a:endParaRPr lang="en-US" sz="2000" dirty="0">
              <a:solidFill>
                <a:srgbClr val="96227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1231901"/>
            <a:ext cx="3886200" cy="43513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231901"/>
            <a:ext cx="3886200" cy="43513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60350" y="365127"/>
            <a:ext cx="8388350" cy="2492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B6A75-11E3-48AC-83C4-259101A0B061}" type="slidenum">
              <a:rPr lang="fr-FR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770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80D57-A632-4C59-A880-A5B7FD69BE12}" type="slidenum">
              <a:rPr lang="fr-FR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190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5FDE93-ACF8-4FF3-B1CE-4C8311C2D182}" type="datetimeFigureOut">
              <a:rPr lang="fr-FR">
                <a:solidFill>
                  <a:prstClr val="black"/>
                </a:solidFill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09/11/2017</a:t>
            </a:fld>
            <a:endParaRPr lang="fr-F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1E49A-DD22-458F-9A71-F26C398DC846}" type="slidenum">
              <a:rPr lang="fr-FR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7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/>
          </a:bodyPr>
          <a:lstStyle>
            <a:lvl1pPr algn="r">
              <a:lnSpc>
                <a:spcPts val="2700"/>
              </a:lnSpc>
              <a:defRPr sz="3200" b="0" i="0" baseline="0">
                <a:solidFill>
                  <a:srgbClr val="BB1C82"/>
                </a:solidFill>
                <a:latin typeface="Klavika Basic Bold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>
            <a:lvl1pPr>
              <a:lnSpc>
                <a:spcPts val="3000"/>
              </a:lnSpc>
              <a:defRPr sz="2800">
                <a:latin typeface="Klavika Basic Regular" pitchFamily="34" charset="0"/>
              </a:defRPr>
            </a:lvl1pPr>
            <a:lvl2pPr>
              <a:defRPr>
                <a:latin typeface="Klavika Basic Regular" pitchFamily="34" charset="0"/>
              </a:defRPr>
            </a:lvl2pPr>
            <a:lvl3pPr>
              <a:defRPr>
                <a:latin typeface="Klavika Basic Regular" pitchFamily="34" charset="0"/>
              </a:defRPr>
            </a:lvl3pPr>
            <a:lvl4pPr>
              <a:defRPr>
                <a:latin typeface="Klavika Basic Regular" pitchFamily="34" charset="0"/>
              </a:defRPr>
            </a:lvl4pPr>
            <a:lvl5pPr>
              <a:defRPr>
                <a:latin typeface="Klavika Basic Regular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E06B1C-AA2A-461B-9F66-4A7826BE4683}" type="datetimeFigureOut">
              <a:rPr lang="fr-FR">
                <a:solidFill>
                  <a:prstClr val="black"/>
                </a:solidFill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09/11/2017</a:t>
            </a:fld>
            <a:endParaRPr lang="fr-F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78E01-EADE-4C0E-875E-D5CC66F618AD}" type="slidenum">
              <a:rPr lang="fr-FR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26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61950" y="365125"/>
            <a:ext cx="8388350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  <a:endParaRPr lang="en-US" altLang="fr-F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61950" y="1825625"/>
            <a:ext cx="838835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1288" y="6391275"/>
            <a:ext cx="936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 Black" panose="020B0A04020102020204" pitchFamily="34" charset="0"/>
                <a:cs typeface="+mn-cs"/>
              </a:defRPr>
            </a:lvl1pPr>
          </a:lstStyle>
          <a:p>
            <a:pPr>
              <a:defRPr/>
            </a:pPr>
            <a:fld id="{6850C3B2-A062-4AAD-A672-B360E796946D}" type="slidenum">
              <a:rPr lang="fr-FR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70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</p:sldLayoutIdLst>
  <p:txStyles>
    <p:titleStyle>
      <a:lvl1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rgbClr val="962271"/>
          </a:solidFill>
          <a:latin typeface="Klavika Basic Medium"/>
          <a:ea typeface="+mj-ea"/>
          <a:cs typeface="+mj-cs"/>
        </a:defRPr>
      </a:lvl1pPr>
      <a:lvl2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962271"/>
          </a:solidFill>
          <a:latin typeface="Klavika Basic Medium" pitchFamily="34" charset="0"/>
        </a:defRPr>
      </a:lvl2pPr>
      <a:lvl3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962271"/>
          </a:solidFill>
          <a:latin typeface="Klavika Basic Medium" pitchFamily="34" charset="0"/>
        </a:defRPr>
      </a:lvl3pPr>
      <a:lvl4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962271"/>
          </a:solidFill>
          <a:latin typeface="Klavika Basic Medium" pitchFamily="34" charset="0"/>
        </a:defRPr>
      </a:lvl4pPr>
      <a:lvl5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962271"/>
          </a:solidFill>
          <a:latin typeface="Klavika Basic Medium" pitchFamily="34" charset="0"/>
        </a:defRPr>
      </a:lvl5pPr>
      <a:lvl6pPr marL="457200" algn="r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962271"/>
          </a:solidFill>
          <a:latin typeface="Klavika Basic Medium" pitchFamily="34" charset="0"/>
        </a:defRPr>
      </a:lvl6pPr>
      <a:lvl7pPr marL="914400" algn="r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962271"/>
          </a:solidFill>
          <a:latin typeface="Klavika Basic Medium" pitchFamily="34" charset="0"/>
        </a:defRPr>
      </a:lvl7pPr>
      <a:lvl8pPr marL="1371600" algn="r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962271"/>
          </a:solidFill>
          <a:latin typeface="Klavika Basic Medium" pitchFamily="34" charset="0"/>
        </a:defRPr>
      </a:lvl8pPr>
      <a:lvl9pPr marL="1828800" algn="r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962271"/>
          </a:solidFill>
          <a:latin typeface="Klavika Basic Medium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Klavika Basic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Klavika Basic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Klavika Basic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Klavika Basic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Klavika Basic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eetings.visitparisregion.com/" TargetMode="External"/><Relationship Id="rId2" Type="http://schemas.openxmlformats.org/officeDocument/2006/relationships/hyperlink" Target="http://meetings.visitparisregion.com/lieu-seminaire/renaissance-paris-hotel-la-defense_4251338_1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clienteles.affaires@visitparisregion.com?subject=Workshop%20Paris%20Region%20Ouest%202017" TargetMode="External"/><Relationship Id="rId2" Type="http://schemas.openxmlformats.org/officeDocument/2006/relationships/hyperlink" Target="http://meetings.visitparisregion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pro.visitparisregion.com/Agenda/Agenda-des-actions-de-promotion/Workshop-Affaires-Paris-Region-Ouest/8-decembre-201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ro.visitparisregion.com/" TargetMode="External"/><Relationship Id="rId2" Type="http://schemas.openxmlformats.org/officeDocument/2006/relationships/hyperlink" Target="http://meetings.visitparisregion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bbeaudouin@visitparisregion.com" TargetMode="External"/><Relationship Id="rId2" Type="http://schemas.openxmlformats.org/officeDocument/2006/relationships/hyperlink" Target="mailto:mmari@visitparisregion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sadoun@visitparisregion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8144" y="2613128"/>
            <a:ext cx="8241475" cy="1578861"/>
          </a:xfrm>
        </p:spPr>
        <p:txBody>
          <a:bodyPr/>
          <a:lstStyle/>
          <a:p>
            <a:pPr algn="ctr"/>
            <a:r>
              <a:rPr lang="fr-FR" sz="2800" cap="all" dirty="0" smtClean="0">
                <a:latin typeface="Klavika Basic Bold" pitchFamily="34" charset="0"/>
              </a:rPr>
              <a:t>Workshop Affaires Paris </a:t>
            </a:r>
            <a:r>
              <a:rPr lang="fr-FR" sz="2800" cap="all" dirty="0" err="1" smtClean="0">
                <a:latin typeface="Klavika Basic Bold" pitchFamily="34" charset="0"/>
              </a:rPr>
              <a:t>Region</a:t>
            </a:r>
            <a:r>
              <a:rPr lang="fr-FR" sz="2800" cap="all" dirty="0" smtClean="0">
                <a:latin typeface="Klavika Basic Bold" pitchFamily="34" charset="0"/>
              </a:rPr>
              <a:t> - Ouest </a:t>
            </a:r>
            <a:r>
              <a:rPr lang="fr-FR" sz="2800" dirty="0" smtClean="0">
                <a:latin typeface="Klavika Basic Bold" pitchFamily="34" charset="0"/>
              </a:rPr>
              <a:t/>
            </a:r>
            <a:br>
              <a:rPr lang="fr-FR" sz="2800" dirty="0" smtClean="0">
                <a:latin typeface="Klavika Basic Bold" pitchFamily="34" charset="0"/>
              </a:rPr>
            </a:br>
            <a:r>
              <a:rPr lang="fr-FR" sz="2800" dirty="0" smtClean="0">
                <a:solidFill>
                  <a:schemeClr val="tx1"/>
                </a:solidFill>
                <a:latin typeface="Klavika Basic Bold" pitchFamily="34" charset="0"/>
              </a:rPr>
              <a:t>Vendredi 8 décembre 2017 </a:t>
            </a:r>
            <a:r>
              <a:rPr lang="fr-FR" sz="2800" dirty="0" smtClean="0">
                <a:latin typeface="Klavika Basic Bold" pitchFamily="34" charset="0"/>
              </a:rPr>
              <a:t/>
            </a:r>
            <a:br>
              <a:rPr lang="fr-FR" sz="2800" dirty="0" smtClean="0">
                <a:latin typeface="Klavika Basic Bold" pitchFamily="34" charset="0"/>
              </a:rPr>
            </a:br>
            <a:r>
              <a:rPr lang="fr-FR" sz="2800" cap="all" dirty="0" smtClean="0">
                <a:latin typeface="Klavika Basic Bold" pitchFamily="34" charset="0"/>
              </a:rPr>
              <a:t> Renaissance Paris La Défense </a:t>
            </a:r>
            <a:r>
              <a:rPr lang="fr-FR" sz="2800" cap="all" dirty="0" err="1" smtClean="0">
                <a:latin typeface="Klavika Basic Bold" pitchFamily="34" charset="0"/>
              </a:rPr>
              <a:t>Hotel</a:t>
            </a:r>
            <a:r>
              <a:rPr lang="fr-FR" sz="2800" dirty="0" smtClean="0">
                <a:latin typeface="Klavika Basic Bold" pitchFamily="34" charset="0"/>
              </a:rPr>
              <a:t/>
            </a:r>
            <a:br>
              <a:rPr lang="fr-FR" sz="2800" dirty="0" smtClean="0">
                <a:latin typeface="Klavika Basic Bold" pitchFamily="34" charset="0"/>
              </a:rPr>
            </a:br>
            <a:r>
              <a:rPr lang="fr-FR" sz="2800" dirty="0" smtClean="0">
                <a:solidFill>
                  <a:schemeClr val="tx1"/>
                </a:solidFill>
                <a:latin typeface="Klavika Basic Bold" pitchFamily="34" charset="0"/>
              </a:rPr>
              <a:t>=&gt; Dossier de présentation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577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61950" y="1318162"/>
            <a:ext cx="8388350" cy="4811301"/>
          </a:xfrm>
        </p:spPr>
        <p:txBody>
          <a:bodyPr>
            <a:normAutofit fontScale="92500"/>
          </a:bodyPr>
          <a:lstStyle/>
          <a:p>
            <a:r>
              <a:rPr lang="fr-FR" sz="2400" dirty="0" smtClean="0">
                <a:latin typeface="Klavika Basic Bold" pitchFamily="34" charset="0"/>
              </a:rPr>
              <a:t>Vendredi 8 décembre 2017</a:t>
            </a:r>
          </a:p>
          <a:p>
            <a:r>
              <a:rPr lang="fr-FR" sz="2400" dirty="0" smtClean="0">
                <a:latin typeface="Klavika Basic Bold" pitchFamily="34" charset="0"/>
              </a:rPr>
              <a:t>Lieu : </a:t>
            </a:r>
            <a:r>
              <a:rPr lang="fr-FR" sz="2400" dirty="0" smtClean="0">
                <a:latin typeface="Klavika Basic Bold" pitchFamily="34" charset="0"/>
                <a:hlinkClick r:id="rId2"/>
              </a:rPr>
              <a:t>Hôtel Renaissance Paris La Défense</a:t>
            </a:r>
            <a:endParaRPr lang="fr-FR" sz="2000" dirty="0">
              <a:latin typeface="Klavika Basic Bold" pitchFamily="34" charset="0"/>
            </a:endParaRPr>
          </a:p>
          <a:p>
            <a:r>
              <a:rPr lang="fr-FR" sz="2400" dirty="0" smtClean="0">
                <a:latin typeface="Klavika Basic Bold" pitchFamily="34" charset="0"/>
              </a:rPr>
              <a:t>De 11h à 14h30 : Rendez-vous commerciaux exposants et visiteurs</a:t>
            </a:r>
            <a:endParaRPr lang="fr-FR" sz="2400" dirty="0">
              <a:latin typeface="Klavika Basic Bold" pitchFamily="34" charset="0"/>
            </a:endParaRPr>
          </a:p>
          <a:p>
            <a:r>
              <a:rPr lang="fr-FR" sz="2400" dirty="0" smtClean="0">
                <a:latin typeface="Klavika Basic Bold" pitchFamily="34" charset="0"/>
              </a:rPr>
              <a:t>Déjeuner networking à partir de 12h30 et poursuite des rendez-vous</a:t>
            </a:r>
            <a:endParaRPr lang="fr-FR" sz="2400" dirty="0">
              <a:latin typeface="Klavika Basic Bold" pitchFamily="34" charset="0"/>
            </a:endParaRPr>
          </a:p>
          <a:p>
            <a:pPr marL="914400" lvl="2" indent="0">
              <a:buNone/>
            </a:pPr>
            <a:endParaRPr lang="fr-FR" dirty="0">
              <a:latin typeface="Klavika Basic Light" pitchFamily="34" charset="0"/>
            </a:endParaRPr>
          </a:p>
          <a:p>
            <a:r>
              <a:rPr lang="fr-FR" sz="2400" dirty="0" smtClean="0">
                <a:latin typeface="Klavika Basic Bold" pitchFamily="34" charset="0"/>
              </a:rPr>
              <a:t>Envoi du fichier des professionnels inscrits ayant accepté de recevoir des informations de la part des partenaires du CRT</a:t>
            </a:r>
          </a:p>
          <a:p>
            <a:pPr lvl="1"/>
            <a:r>
              <a:rPr lang="fr-FR" dirty="0" smtClean="0">
                <a:latin typeface="Klavika Basic Light" pitchFamily="34" charset="0"/>
              </a:rPr>
              <a:t>Remise de l’ensemble des coordonnées et données de qualification sous format Excel</a:t>
            </a:r>
          </a:p>
          <a:p>
            <a:pPr lvl="2"/>
            <a:r>
              <a:rPr lang="fr-FR" dirty="0" smtClean="0">
                <a:latin typeface="Klavika Basic Light" pitchFamily="34" charset="0"/>
              </a:rPr>
              <a:t>Nombre et type d’événements organisés par an, nombre de participants…</a:t>
            </a:r>
          </a:p>
          <a:p>
            <a:pPr lvl="8"/>
            <a:endParaRPr lang="fr-FR" sz="1100" b="1" dirty="0" smtClean="0">
              <a:latin typeface="Klavika Basic Bold" pitchFamily="34" charset="0"/>
            </a:endParaRPr>
          </a:p>
          <a:p>
            <a:r>
              <a:rPr lang="fr-FR" sz="2400" b="1" dirty="0" smtClean="0">
                <a:latin typeface="Klavika Basic Bold" pitchFamily="34" charset="0"/>
              </a:rPr>
              <a:t>Enregistrement et mise en ligne offerts pour vos lieux et salles de séminaires sur </a:t>
            </a:r>
            <a:r>
              <a:rPr lang="fr-FR" sz="2400" b="1" dirty="0" smtClean="0">
                <a:latin typeface="Klavika Basic Bold" pitchFamily="34" charset="0"/>
                <a:hlinkClick r:id="rId3"/>
              </a:rPr>
              <a:t>Paris </a:t>
            </a:r>
            <a:r>
              <a:rPr lang="fr-FR" sz="2400" b="1" dirty="0" err="1" smtClean="0">
                <a:latin typeface="Klavika Basic Bold" pitchFamily="34" charset="0"/>
                <a:hlinkClick r:id="rId3"/>
              </a:rPr>
              <a:t>Region</a:t>
            </a:r>
            <a:r>
              <a:rPr lang="fr-FR" sz="2400" b="1" dirty="0" smtClean="0">
                <a:latin typeface="Klavika Basic Bold" pitchFamily="34" charset="0"/>
                <a:hlinkClick r:id="rId3"/>
              </a:rPr>
              <a:t> Meetings</a:t>
            </a:r>
            <a:r>
              <a:rPr lang="fr-FR" dirty="0" smtClean="0">
                <a:latin typeface="Klavika Basic Bold" pitchFamily="34" charset="0"/>
                <a:hlinkClick r:id="rId3"/>
              </a:rPr>
              <a:t>, </a:t>
            </a:r>
            <a:r>
              <a:rPr lang="fr-FR" dirty="0" smtClean="0">
                <a:latin typeface="Klavika Basic Light" pitchFamily="34" charset="0"/>
              </a:rPr>
              <a:t>le site internet du CRT qui référence les lieux et salles de séminaires à Paris et sa région</a:t>
            </a:r>
            <a:endParaRPr lang="fr-FR" dirty="0">
              <a:latin typeface="Klavika Basic Light" pitchFamily="34" charset="0"/>
            </a:endParaRPr>
          </a:p>
          <a:p>
            <a:pPr lvl="4"/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1950" y="495750"/>
            <a:ext cx="8388350" cy="249238"/>
          </a:xfrm>
        </p:spPr>
        <p:txBody>
          <a:bodyPr/>
          <a:lstStyle/>
          <a:p>
            <a:pPr algn="ctr"/>
            <a:r>
              <a:rPr lang="fr-FR" cap="all" dirty="0" smtClean="0">
                <a:latin typeface="Klavika Basic Bold" pitchFamily="34" charset="0"/>
              </a:rPr>
              <a:t>UN FORMAT D’événement idéal</a:t>
            </a:r>
            <a:br>
              <a:rPr lang="fr-FR" cap="all" dirty="0" smtClean="0">
                <a:latin typeface="Klavika Basic Bold" pitchFamily="34" charset="0"/>
              </a:rPr>
            </a:br>
            <a:r>
              <a:rPr lang="fr-FR" cap="all" dirty="0" smtClean="0">
                <a:latin typeface="Klavika Basic Bold" pitchFamily="34" charset="0"/>
              </a:rPr>
              <a:t> pour développer votre </a:t>
            </a:r>
            <a:br>
              <a:rPr lang="fr-FR" cap="all" dirty="0" smtClean="0">
                <a:latin typeface="Klavika Basic Bold" pitchFamily="34" charset="0"/>
              </a:rPr>
            </a:br>
            <a:r>
              <a:rPr lang="fr-FR" cap="all" dirty="0" smtClean="0">
                <a:latin typeface="Klavika Basic Bold" pitchFamily="34" charset="0"/>
              </a:rPr>
              <a:t>chiffre d’affaires et vos contacts MICE</a:t>
            </a:r>
            <a:endParaRPr lang="fr-FR" cap="all" dirty="0">
              <a:latin typeface="Klavika Bas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08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61950" y="1294412"/>
            <a:ext cx="8388350" cy="4811301"/>
          </a:xfrm>
        </p:spPr>
        <p:txBody>
          <a:bodyPr>
            <a:normAutofit fontScale="92500" lnSpcReduction="20000"/>
          </a:bodyPr>
          <a:lstStyle/>
          <a:p>
            <a:r>
              <a:rPr lang="fr-FR" sz="2400" u="sng" dirty="0" smtClean="0">
                <a:latin typeface="Klavika Basic Bold" pitchFamily="34" charset="0"/>
              </a:rPr>
              <a:t>En 2016 lors de la 3</a:t>
            </a:r>
            <a:r>
              <a:rPr lang="fr-FR" sz="2400" u="sng" baseline="30000" dirty="0" smtClean="0">
                <a:latin typeface="Klavika Basic Bold" pitchFamily="34" charset="0"/>
              </a:rPr>
              <a:t>ème</a:t>
            </a:r>
            <a:r>
              <a:rPr lang="fr-FR" sz="2400" u="sng" dirty="0" smtClean="0">
                <a:latin typeface="Klavika Basic Bold" pitchFamily="34" charset="0"/>
              </a:rPr>
              <a:t> édition du workshop 120 </a:t>
            </a:r>
            <a:r>
              <a:rPr lang="fr-FR" sz="2400" u="sng" dirty="0" smtClean="0">
                <a:latin typeface="Klavika Basic Bold" pitchFamily="34" charset="0"/>
              </a:rPr>
              <a:t>acheteurs qualifiés</a:t>
            </a:r>
            <a:r>
              <a:rPr lang="fr-FR" sz="2400" dirty="0" smtClean="0">
                <a:latin typeface="Klavika Basic Bold" pitchFamily="34" charset="0"/>
              </a:rPr>
              <a:t>, organisateurs </a:t>
            </a:r>
            <a:r>
              <a:rPr lang="fr-FR" sz="2400" dirty="0">
                <a:latin typeface="Klavika Basic Bold" pitchFamily="34" charset="0"/>
              </a:rPr>
              <a:t>et prescripteurs </a:t>
            </a:r>
            <a:r>
              <a:rPr lang="fr-FR" sz="2400" dirty="0" smtClean="0">
                <a:latin typeface="Klavika Basic Bold" pitchFamily="34" charset="0"/>
              </a:rPr>
              <a:t>d’événements </a:t>
            </a:r>
            <a:r>
              <a:rPr lang="fr-FR" sz="2400" dirty="0" smtClean="0">
                <a:latin typeface="Klavika Basic Bold" pitchFamily="34" charset="0"/>
              </a:rPr>
              <a:t>d’entreprises étaient présents</a:t>
            </a:r>
          </a:p>
          <a:p>
            <a:pPr lvl="1"/>
            <a:r>
              <a:rPr lang="fr-FR" sz="1900" dirty="0" smtClean="0">
                <a:latin typeface="Klavika Basic Light" pitchFamily="34" charset="0"/>
              </a:rPr>
              <a:t>47 </a:t>
            </a:r>
            <a:r>
              <a:rPr lang="fr-FR" sz="1900" dirty="0" smtClean="0">
                <a:latin typeface="Klavika Basic Light" pitchFamily="34" charset="0"/>
              </a:rPr>
              <a:t>sociétés étaient exposantes</a:t>
            </a:r>
          </a:p>
          <a:p>
            <a:pPr lvl="2"/>
            <a:endParaRPr lang="fr-FR" sz="2000" dirty="0">
              <a:latin typeface="Klavika Basic Light" pitchFamily="34" charset="0"/>
            </a:endParaRPr>
          </a:p>
          <a:p>
            <a:r>
              <a:rPr lang="fr-FR" sz="2400" dirty="0">
                <a:latin typeface="Klavika Basic Bold" pitchFamily="34" charset="0"/>
              </a:rPr>
              <a:t>Un ratio du nombre de visiteurs par exposants </a:t>
            </a:r>
            <a:r>
              <a:rPr lang="fr-FR" sz="2400" dirty="0" smtClean="0">
                <a:latin typeface="Klavika Basic Bold" pitchFamily="34" charset="0"/>
              </a:rPr>
              <a:t>performant. </a:t>
            </a:r>
          </a:p>
          <a:p>
            <a:pPr lvl="1"/>
            <a:r>
              <a:rPr lang="fr-FR" sz="2200" dirty="0" smtClean="0">
                <a:latin typeface="Klavika Basic Light" pitchFamily="34" charset="0"/>
              </a:rPr>
              <a:t>10 à 15 rendez-vous par exposants en moyenne</a:t>
            </a:r>
          </a:p>
          <a:p>
            <a:pPr lvl="2"/>
            <a:endParaRPr lang="fr-FR" sz="2400" dirty="0">
              <a:latin typeface="Klavika Basic Light" pitchFamily="34" charset="0"/>
            </a:endParaRPr>
          </a:p>
          <a:p>
            <a:r>
              <a:rPr lang="fr-FR" sz="2400" dirty="0" smtClean="0">
                <a:latin typeface="Klavika Basic Bold" pitchFamily="34" charset="0"/>
              </a:rPr>
              <a:t>Le quartier de la </a:t>
            </a:r>
            <a:r>
              <a:rPr lang="fr-FR" sz="2400" dirty="0">
                <a:latin typeface="Klavika Basic Bold" pitchFamily="34" charset="0"/>
              </a:rPr>
              <a:t>Défense affiche la plus forte concentration de grandes entreprises françaises et internationales en Europe</a:t>
            </a:r>
            <a:r>
              <a:rPr lang="fr-FR" sz="2400" dirty="0" smtClean="0">
                <a:latin typeface="Klavika Basic Bold" pitchFamily="34" charset="0"/>
              </a:rPr>
              <a:t>.</a:t>
            </a:r>
          </a:p>
          <a:p>
            <a:pPr lvl="2"/>
            <a:endParaRPr lang="fr-FR" sz="2000" dirty="0" smtClean="0">
              <a:latin typeface="Klavika Basic Light" pitchFamily="34" charset="0"/>
            </a:endParaRPr>
          </a:p>
          <a:p>
            <a:r>
              <a:rPr lang="fr-FR" sz="2400" dirty="0" smtClean="0">
                <a:latin typeface="Klavika Basic Bold" pitchFamily="34" charset="0"/>
              </a:rPr>
              <a:t>Le workshop est l’occasion pour vous de rencontrer </a:t>
            </a:r>
            <a:r>
              <a:rPr lang="fr-FR" sz="2400" dirty="0">
                <a:latin typeface="Klavika Basic Bold" pitchFamily="34" charset="0"/>
              </a:rPr>
              <a:t>des </a:t>
            </a:r>
            <a:r>
              <a:rPr lang="fr-FR" sz="2400" dirty="0" smtClean="0">
                <a:latin typeface="Klavika Basic Bold" pitchFamily="34" charset="0"/>
              </a:rPr>
              <a:t>acheteurs, prescripteurs, assistant(e)s de direction </a:t>
            </a:r>
            <a:r>
              <a:rPr lang="fr-FR" sz="2400" dirty="0">
                <a:latin typeface="Klavika Basic Bold" pitchFamily="34" charset="0"/>
              </a:rPr>
              <a:t>et </a:t>
            </a:r>
            <a:r>
              <a:rPr lang="fr-FR" sz="2400" dirty="0" err="1" smtClean="0">
                <a:latin typeface="Klavika Basic Bold" pitchFamily="34" charset="0"/>
              </a:rPr>
              <a:t>travel</a:t>
            </a:r>
            <a:r>
              <a:rPr lang="fr-FR" sz="2400" dirty="0" smtClean="0">
                <a:latin typeface="Klavika Basic Bold" pitchFamily="34" charset="0"/>
              </a:rPr>
              <a:t> </a:t>
            </a:r>
            <a:r>
              <a:rPr lang="fr-FR" sz="2400" dirty="0">
                <a:latin typeface="Klavika Basic Bold" pitchFamily="34" charset="0"/>
              </a:rPr>
              <a:t>managers de ces entreprises, mais aussi les </a:t>
            </a:r>
            <a:r>
              <a:rPr lang="fr-FR" sz="2400" dirty="0" smtClean="0">
                <a:latin typeface="Klavika Basic Bold" pitchFamily="34" charset="0"/>
              </a:rPr>
              <a:t>directeurs, chefs </a:t>
            </a:r>
            <a:r>
              <a:rPr lang="fr-FR" sz="2400" dirty="0">
                <a:latin typeface="Klavika Basic Bold" pitchFamily="34" charset="0"/>
              </a:rPr>
              <a:t>de projets et responsables </a:t>
            </a:r>
            <a:r>
              <a:rPr lang="fr-FR" sz="2400" dirty="0" smtClean="0">
                <a:latin typeface="Klavika Basic Bold" pitchFamily="34" charset="0"/>
              </a:rPr>
              <a:t>des agences événementielles à </a:t>
            </a:r>
            <a:r>
              <a:rPr lang="fr-FR" sz="2400" dirty="0">
                <a:latin typeface="Klavika Basic Bold" pitchFamily="34" charset="0"/>
              </a:rPr>
              <a:t>proximité </a:t>
            </a:r>
            <a:r>
              <a:rPr lang="fr-FR" sz="2400" dirty="0" smtClean="0">
                <a:latin typeface="Klavika Basic Bold" pitchFamily="34" charset="0"/>
              </a:rPr>
              <a:t>immédiate</a:t>
            </a:r>
          </a:p>
          <a:p>
            <a:pPr lvl="1"/>
            <a:r>
              <a:rPr lang="fr-FR" sz="2200" dirty="0" smtClean="0">
                <a:latin typeface="Klavika Basic Light" pitchFamily="34" charset="0"/>
              </a:rPr>
              <a:t>Levallois</a:t>
            </a:r>
            <a:r>
              <a:rPr lang="fr-FR" sz="2200" dirty="0">
                <a:latin typeface="Klavika Basic Light" pitchFamily="34" charset="0"/>
              </a:rPr>
              <a:t>, Neuilly, Paris 8</a:t>
            </a:r>
            <a:r>
              <a:rPr lang="fr-FR" sz="2200" baseline="30000" dirty="0">
                <a:latin typeface="Klavika Basic Light" pitchFamily="34" charset="0"/>
              </a:rPr>
              <a:t>ème</a:t>
            </a:r>
            <a:r>
              <a:rPr lang="fr-FR" sz="2200" dirty="0">
                <a:latin typeface="Klavika Basic Light" pitchFamily="34" charset="0"/>
              </a:rPr>
              <a:t> </a:t>
            </a:r>
            <a:r>
              <a:rPr lang="fr-FR" sz="2200" dirty="0" smtClean="0">
                <a:latin typeface="Klavika Basic Light" pitchFamily="34" charset="0"/>
              </a:rPr>
              <a:t>…</a:t>
            </a:r>
          </a:p>
          <a:p>
            <a:pPr lvl="2"/>
            <a:endParaRPr lang="fr-FR" sz="1700" dirty="0"/>
          </a:p>
          <a:p>
            <a:endParaRPr lang="fr-FR" sz="2100" dirty="0" smtClean="0"/>
          </a:p>
          <a:p>
            <a:endParaRPr lang="fr-FR" sz="2100" dirty="0" smtClean="0"/>
          </a:p>
          <a:p>
            <a:endParaRPr lang="fr-FR" sz="21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cap="all" dirty="0" smtClean="0"/>
              <a:t>Les bonnes raisons d’être exposant</a:t>
            </a:r>
            <a:endParaRPr lang="fr-FR" cap="all" dirty="0"/>
          </a:p>
        </p:txBody>
      </p:sp>
    </p:spTree>
    <p:extLst>
      <p:ext uri="{BB962C8B-B14F-4D97-AF65-F5344CB8AC3E}">
        <p14:creationId xmlns:p14="http://schemas.microsoft.com/office/powerpoint/2010/main" val="36174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61950" y="1294412"/>
            <a:ext cx="8388350" cy="4811301"/>
          </a:xfrm>
        </p:spPr>
        <p:txBody>
          <a:bodyPr>
            <a:normAutofit fontScale="92500"/>
          </a:bodyPr>
          <a:lstStyle/>
          <a:p>
            <a:r>
              <a:rPr lang="fr-FR" sz="2400" dirty="0" smtClean="0">
                <a:latin typeface="Klavika Basic Bold" pitchFamily="34" charset="0"/>
              </a:rPr>
              <a:t>Objectif : 120 acheteurs et prescripteurs </a:t>
            </a:r>
            <a:r>
              <a:rPr lang="fr-FR" sz="2400" dirty="0">
                <a:latin typeface="Klavika Basic Bold" pitchFamily="34" charset="0"/>
              </a:rPr>
              <a:t>MICE </a:t>
            </a:r>
            <a:r>
              <a:rPr lang="fr-FR" sz="2400" dirty="0" smtClean="0">
                <a:latin typeface="Klavika Basic Bold" pitchFamily="34" charset="0"/>
              </a:rPr>
              <a:t>qualifiés, en entreprises et agences événementielles  qui organisent des séminaires et des événements d’entreprises à Paris et sa région</a:t>
            </a:r>
          </a:p>
          <a:p>
            <a:r>
              <a:rPr lang="fr-FR" sz="2400" b="1" dirty="0">
                <a:solidFill>
                  <a:srgbClr val="95196D"/>
                </a:solidFill>
                <a:latin typeface="Klavika Basic Bold" pitchFamily="34" charset="0"/>
              </a:rPr>
              <a:t>Dirigeants, Responsables marketing, Responsables communication, Responsables RH, Organismes de formation.</a:t>
            </a:r>
          </a:p>
          <a:p>
            <a:r>
              <a:rPr lang="fr-FR" sz="2400" b="1" dirty="0" smtClean="0">
                <a:solidFill>
                  <a:srgbClr val="95196D"/>
                </a:solidFill>
                <a:latin typeface="Klavika Basic Bold" pitchFamily="34" charset="0"/>
              </a:rPr>
              <a:t>Directeurs</a:t>
            </a:r>
            <a:r>
              <a:rPr lang="fr-FR" sz="2400" b="1" dirty="0">
                <a:solidFill>
                  <a:srgbClr val="95196D"/>
                </a:solidFill>
                <a:latin typeface="Klavika Basic Bold" pitchFamily="34" charset="0"/>
              </a:rPr>
              <a:t>, chefs de projets en Associations et Agences événementielles</a:t>
            </a:r>
          </a:p>
          <a:p>
            <a:r>
              <a:rPr lang="fr-FR" sz="2400" b="1" dirty="0" smtClean="0">
                <a:solidFill>
                  <a:srgbClr val="95196D"/>
                </a:solidFill>
                <a:latin typeface="Klavika Basic Bold" pitchFamily="34" charset="0"/>
              </a:rPr>
              <a:t>Assistantes </a:t>
            </a:r>
            <a:r>
              <a:rPr lang="fr-FR" sz="2400" b="1" dirty="0">
                <a:solidFill>
                  <a:srgbClr val="95196D"/>
                </a:solidFill>
                <a:latin typeface="Klavika Basic Bold" pitchFamily="34" charset="0"/>
              </a:rPr>
              <a:t>de </a:t>
            </a:r>
            <a:r>
              <a:rPr lang="fr-FR" sz="2400" b="1" dirty="0" smtClean="0">
                <a:solidFill>
                  <a:srgbClr val="95196D"/>
                </a:solidFill>
                <a:latin typeface="Klavika Basic Bold" pitchFamily="34" charset="0"/>
              </a:rPr>
              <a:t>direction</a:t>
            </a:r>
          </a:p>
          <a:p>
            <a:r>
              <a:rPr lang="fr-FR" sz="2400" b="1" dirty="0" smtClean="0">
                <a:solidFill>
                  <a:srgbClr val="95196D"/>
                </a:solidFill>
                <a:latin typeface="Klavika Basic Bold" pitchFamily="34" charset="0"/>
              </a:rPr>
              <a:t>Office Managers</a:t>
            </a:r>
          </a:p>
          <a:p>
            <a:r>
              <a:rPr lang="fr-FR" sz="2400" b="1" dirty="0" smtClean="0">
                <a:solidFill>
                  <a:srgbClr val="95196D"/>
                </a:solidFill>
                <a:latin typeface="Klavika Basic Bold" pitchFamily="34" charset="0"/>
              </a:rPr>
              <a:t>Travel Managers</a:t>
            </a:r>
          </a:p>
          <a:p>
            <a:pPr lvl="4"/>
            <a:endParaRPr lang="fr-FR" sz="1100" dirty="0" smtClean="0">
              <a:latin typeface="Klavika Basic Bold" pitchFamily="34" charset="0"/>
            </a:endParaRPr>
          </a:p>
          <a:p>
            <a:r>
              <a:rPr lang="fr-FR" sz="2400" dirty="0" smtClean="0">
                <a:latin typeface="Klavika Basic Bold" pitchFamily="34" charset="0"/>
              </a:rPr>
              <a:t>50 </a:t>
            </a:r>
            <a:r>
              <a:rPr lang="fr-FR" sz="2400" dirty="0">
                <a:latin typeface="Klavika Basic Bold" pitchFamily="34" charset="0"/>
              </a:rPr>
              <a:t>% des </a:t>
            </a:r>
            <a:r>
              <a:rPr lang="fr-FR" sz="2400" dirty="0" smtClean="0">
                <a:latin typeface="Klavika Basic Bold" pitchFamily="34" charset="0"/>
              </a:rPr>
              <a:t>visiteurs 2016 étaient </a:t>
            </a:r>
            <a:r>
              <a:rPr lang="fr-FR" sz="2400" dirty="0">
                <a:latin typeface="Klavika Basic Bold" pitchFamily="34" charset="0"/>
              </a:rPr>
              <a:t>décideurs </a:t>
            </a:r>
            <a:r>
              <a:rPr lang="fr-FR" sz="2400" dirty="0" smtClean="0">
                <a:latin typeface="Klavika Basic Bold" pitchFamily="34" charset="0"/>
              </a:rPr>
              <a:t>du choix du </a:t>
            </a:r>
            <a:r>
              <a:rPr lang="fr-FR" sz="2400" dirty="0">
                <a:latin typeface="Klavika Basic Bold" pitchFamily="34" charset="0"/>
              </a:rPr>
              <a:t>lieu de leur </a:t>
            </a:r>
            <a:r>
              <a:rPr lang="fr-FR" sz="2400" dirty="0" smtClean="0">
                <a:latin typeface="Klavika Basic Bold" pitchFamily="34" charset="0"/>
              </a:rPr>
              <a:t>événement.</a:t>
            </a:r>
          </a:p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cap="all" dirty="0" smtClean="0">
                <a:latin typeface="Klavika Basic Bold" pitchFamily="34" charset="0"/>
              </a:rPr>
              <a:t>Qui sont les acheteurs invités au workshop ?</a:t>
            </a:r>
            <a:endParaRPr lang="fr-FR" cap="all" dirty="0">
              <a:latin typeface="Klavika Bas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59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61950" y="1045028"/>
            <a:ext cx="8388350" cy="4811301"/>
          </a:xfrm>
        </p:spPr>
        <p:txBody>
          <a:bodyPr>
            <a:normAutofit fontScale="92500" lnSpcReduction="20000"/>
          </a:bodyPr>
          <a:lstStyle/>
          <a:p>
            <a:r>
              <a:rPr lang="fr-FR" sz="2400" dirty="0" smtClean="0">
                <a:latin typeface="Klavika Basic Bold" pitchFamily="34" charset="0"/>
              </a:rPr>
              <a:t>Vous commercialisez des lieux et salles de séminaires pour réunions d’entreprises ?</a:t>
            </a:r>
          </a:p>
          <a:p>
            <a:r>
              <a:rPr lang="fr-FR" sz="2400" dirty="0" smtClean="0">
                <a:latin typeface="Klavika Basic Bold" pitchFamily="34" charset="0"/>
              </a:rPr>
              <a:t>Le CRT vous propose en complément de votre inscription au Workshop Affaires Paris </a:t>
            </a:r>
            <a:r>
              <a:rPr lang="fr-FR" sz="2400" dirty="0" err="1" smtClean="0">
                <a:latin typeface="Klavika Basic Bold" pitchFamily="34" charset="0"/>
              </a:rPr>
              <a:t>Region</a:t>
            </a:r>
            <a:r>
              <a:rPr lang="fr-FR" sz="2400" dirty="0" smtClean="0">
                <a:latin typeface="Klavika Basic Bold" pitchFamily="34" charset="0"/>
              </a:rPr>
              <a:t> - Ouest de référencer gratuitement vos salles et lieux de séminaires sur </a:t>
            </a:r>
            <a:r>
              <a:rPr lang="fr-FR" sz="2400" dirty="0" smtClean="0">
                <a:latin typeface="Klavika Basic Bold" pitchFamily="34" charset="0"/>
                <a:hlinkClick r:id="rId2"/>
              </a:rPr>
              <a:t>Paris </a:t>
            </a:r>
            <a:r>
              <a:rPr lang="fr-FR" sz="2400" dirty="0" err="1" smtClean="0">
                <a:latin typeface="Klavika Basic Bold" pitchFamily="34" charset="0"/>
                <a:hlinkClick r:id="rId2"/>
              </a:rPr>
              <a:t>Region</a:t>
            </a:r>
            <a:r>
              <a:rPr lang="fr-FR" sz="2400" dirty="0" smtClean="0">
                <a:latin typeface="Klavika Basic Bold" pitchFamily="34" charset="0"/>
                <a:hlinkClick r:id="rId2"/>
              </a:rPr>
              <a:t> Meetings </a:t>
            </a:r>
            <a:r>
              <a:rPr lang="fr-FR" sz="2400" dirty="0" smtClean="0">
                <a:latin typeface="Klavika Basic Bold" pitchFamily="34" charset="0"/>
              </a:rPr>
              <a:t>, </a:t>
            </a:r>
            <a:r>
              <a:rPr lang="fr-FR" sz="1900" dirty="0" smtClean="0">
                <a:latin typeface="Klavika Basic Light" pitchFamily="34" charset="0"/>
              </a:rPr>
              <a:t>le site du CRT pour retrouver l’actualité des lieux de séminaires et réunions d’entreprises à Paris et sa région </a:t>
            </a:r>
          </a:p>
          <a:p>
            <a:r>
              <a:rPr lang="fr-FR" sz="2400" dirty="0" smtClean="0">
                <a:latin typeface="Klavika Basic Bold" pitchFamily="34" charset="0"/>
              </a:rPr>
              <a:t>Le site a pour objectif de vous permettre d’accroître </a:t>
            </a:r>
            <a:r>
              <a:rPr lang="fr-FR" sz="2400" dirty="0">
                <a:latin typeface="Klavika Basic Bold" pitchFamily="34" charset="0"/>
              </a:rPr>
              <a:t>votre </a:t>
            </a:r>
            <a:r>
              <a:rPr lang="fr-FR" sz="2400" dirty="0" smtClean="0">
                <a:latin typeface="Klavika Basic Bold" pitchFamily="34" charset="0"/>
              </a:rPr>
              <a:t>visibilité </a:t>
            </a:r>
            <a:r>
              <a:rPr lang="fr-FR" sz="2400" dirty="0">
                <a:latin typeface="Klavika Basic Bold" pitchFamily="34" charset="0"/>
              </a:rPr>
              <a:t>auprès des entreprises et agences événementielles </a:t>
            </a:r>
            <a:r>
              <a:rPr lang="fr-FR" sz="2400" dirty="0" smtClean="0">
                <a:latin typeface="Klavika Basic Bold" pitchFamily="34" charset="0"/>
              </a:rPr>
              <a:t>françaises </a:t>
            </a:r>
            <a:r>
              <a:rPr lang="fr-FR" sz="2400" dirty="0">
                <a:latin typeface="Klavika Basic Bold" pitchFamily="34" charset="0"/>
              </a:rPr>
              <a:t>et </a:t>
            </a:r>
            <a:r>
              <a:rPr lang="fr-FR" sz="2400" dirty="0" smtClean="0">
                <a:latin typeface="Klavika Basic Bold" pitchFamily="34" charset="0"/>
              </a:rPr>
              <a:t>franciliennes en accompagnement  de votre stratégie commerciale</a:t>
            </a:r>
          </a:p>
          <a:p>
            <a:pPr lvl="0"/>
            <a:r>
              <a:rPr lang="fr-FR" sz="1900" dirty="0" smtClean="0">
                <a:latin typeface="Klavika Basic Light" pitchFamily="34" charset="0"/>
              </a:rPr>
              <a:t>Dynamisez </a:t>
            </a:r>
            <a:r>
              <a:rPr lang="fr-FR" sz="1900" dirty="0">
                <a:latin typeface="Klavika Basic Light" pitchFamily="34" charset="0"/>
              </a:rPr>
              <a:t>votre communication </a:t>
            </a:r>
            <a:r>
              <a:rPr lang="fr-FR" sz="1900" dirty="0" smtClean="0">
                <a:latin typeface="Klavika Basic Light" pitchFamily="34" charset="0"/>
              </a:rPr>
              <a:t>: actualisez </a:t>
            </a:r>
            <a:r>
              <a:rPr lang="fr-FR" sz="1900" dirty="0">
                <a:latin typeface="Klavika Basic Light" pitchFamily="34" charset="0"/>
              </a:rPr>
              <a:t>vous-même le </a:t>
            </a:r>
            <a:r>
              <a:rPr lang="fr-FR" sz="1900" dirty="0" smtClean="0">
                <a:latin typeface="Klavika Basic Light" pitchFamily="34" charset="0"/>
              </a:rPr>
              <a:t>contenu et les informations </a:t>
            </a:r>
            <a:r>
              <a:rPr lang="fr-FR" sz="1900" dirty="0">
                <a:latin typeface="Klavika Basic Light" pitchFamily="34" charset="0"/>
              </a:rPr>
              <a:t>de votre fiche </a:t>
            </a:r>
            <a:r>
              <a:rPr lang="fr-FR" sz="1900" dirty="0" smtClean="0">
                <a:latin typeface="Klavika Basic Light" pitchFamily="34" charset="0"/>
              </a:rPr>
              <a:t>produit !</a:t>
            </a:r>
            <a:endParaRPr lang="fr-FR" sz="1900" dirty="0">
              <a:latin typeface="Klavika Basic Light" pitchFamily="34" charset="0"/>
            </a:endParaRPr>
          </a:p>
          <a:p>
            <a:pPr lvl="0"/>
            <a:r>
              <a:rPr lang="fr-FR" sz="1900" dirty="0" smtClean="0">
                <a:latin typeface="Klavika Basic Light" pitchFamily="34" charset="0"/>
              </a:rPr>
              <a:t>Aucun intermédiaire ! Vous recevez </a:t>
            </a:r>
            <a:r>
              <a:rPr lang="fr-FR" sz="1900" dirty="0">
                <a:latin typeface="Klavika Basic Light" pitchFamily="34" charset="0"/>
              </a:rPr>
              <a:t>directement des demandes de </a:t>
            </a:r>
            <a:r>
              <a:rPr lang="fr-FR" sz="1900" dirty="0" smtClean="0">
                <a:latin typeface="Klavika Basic Light" pitchFamily="34" charset="0"/>
              </a:rPr>
              <a:t>devis par mail ; aucun frais, aucune commission n’est due. Le site est entièrement pris en charge par le CRT.</a:t>
            </a:r>
          </a:p>
          <a:p>
            <a:r>
              <a:rPr lang="fr-FR" sz="2400" dirty="0">
                <a:latin typeface="Klavika Basic Bold" pitchFamily="34" charset="0"/>
              </a:rPr>
              <a:t>Contactez </a:t>
            </a:r>
            <a:r>
              <a:rPr lang="fr-FR" sz="2400" dirty="0" smtClean="0">
                <a:latin typeface="Klavika Basic Bold" pitchFamily="34" charset="0"/>
              </a:rPr>
              <a:t>le pôle </a:t>
            </a:r>
            <a:r>
              <a:rPr lang="fr-FR" sz="2400" dirty="0">
                <a:latin typeface="Klavika Basic Bold" pitchFamily="34" charset="0"/>
              </a:rPr>
              <a:t>clientèles d’affaires  </a:t>
            </a:r>
            <a:r>
              <a:rPr lang="fr-FR" sz="2400" dirty="0" smtClean="0">
                <a:latin typeface="Klavika Basic Bold" pitchFamily="34" charset="0"/>
              </a:rPr>
              <a:t>pour  créer votre fiche et recevoir  vos accès et mot de passe par mail : </a:t>
            </a:r>
            <a:r>
              <a:rPr lang="fr-FR" sz="2400" dirty="0" smtClean="0">
                <a:latin typeface="Klavika Basic Bold" pitchFamily="34" charset="0"/>
                <a:hlinkClick r:id="rId3"/>
              </a:rPr>
              <a:t>clienteles.affaires@visitparisregion.com</a:t>
            </a:r>
            <a:r>
              <a:rPr lang="fr-FR" sz="2400" dirty="0" smtClean="0">
                <a:latin typeface="Klavika Basic Bold" pitchFamily="34" charset="0"/>
              </a:rPr>
              <a:t>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cap="all" dirty="0" smtClean="0">
                <a:latin typeface="Klavika Basic Bold" pitchFamily="34" charset="0"/>
              </a:rPr>
              <a:t>Référencez votre produit / SITE</a:t>
            </a:r>
            <a:r>
              <a:rPr lang="fr-FR" cap="all" dirty="0">
                <a:latin typeface="Klavika Basic Bold" pitchFamily="34" charset="0"/>
              </a:rPr>
              <a:t/>
            </a:r>
            <a:br>
              <a:rPr lang="fr-FR" cap="all" dirty="0">
                <a:latin typeface="Klavika Basic Bold" pitchFamily="34" charset="0"/>
              </a:rPr>
            </a:br>
            <a:r>
              <a:rPr lang="fr-FR" cap="all" dirty="0" smtClean="0">
                <a:latin typeface="Klavika Basic Bold" pitchFamily="34" charset="0"/>
              </a:rPr>
              <a:t>sur Paris </a:t>
            </a:r>
            <a:r>
              <a:rPr lang="fr-FR" cap="all" dirty="0" err="1" smtClean="0">
                <a:latin typeface="Klavika Basic Bold" pitchFamily="34" charset="0"/>
              </a:rPr>
              <a:t>Region</a:t>
            </a:r>
            <a:r>
              <a:rPr lang="fr-FR" cap="all" dirty="0" smtClean="0">
                <a:latin typeface="Klavika Basic Bold" pitchFamily="34" charset="0"/>
              </a:rPr>
              <a:t> Meetings</a:t>
            </a:r>
            <a:endParaRPr lang="fr-FR" cap="all" dirty="0">
              <a:latin typeface="Klavika Bas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72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61950" y="1330037"/>
            <a:ext cx="8388350" cy="4811301"/>
          </a:xfrm>
        </p:spPr>
        <p:txBody>
          <a:bodyPr>
            <a:normAutofit lnSpcReduction="10000"/>
          </a:bodyPr>
          <a:lstStyle/>
          <a:p>
            <a:r>
              <a:rPr lang="fr-FR" sz="3200" b="1" dirty="0">
                <a:solidFill>
                  <a:srgbClr val="95196D"/>
                </a:solidFill>
                <a:latin typeface="Klavika Basic Bold" pitchFamily="34" charset="0"/>
              </a:rPr>
              <a:t>5</a:t>
            </a:r>
            <a:r>
              <a:rPr lang="fr-FR" sz="3200" b="1" dirty="0" smtClean="0">
                <a:solidFill>
                  <a:srgbClr val="95196D"/>
                </a:solidFill>
                <a:latin typeface="Klavika Basic Bold" pitchFamily="34" charset="0"/>
              </a:rPr>
              <a:t>00 € HT </a:t>
            </a:r>
          </a:p>
          <a:p>
            <a:r>
              <a:rPr lang="fr-FR" sz="2800" u="sng" dirty="0" smtClean="0">
                <a:latin typeface="Klavika Basic Bold" pitchFamily="34" charset="0"/>
              </a:rPr>
              <a:t>Coût pour une société exposante</a:t>
            </a:r>
          </a:p>
          <a:p>
            <a:r>
              <a:rPr lang="fr-FR" sz="2400" dirty="0" smtClean="0">
                <a:latin typeface="Klavika Basic Bold" pitchFamily="34" charset="0"/>
              </a:rPr>
              <a:t>Et 1 représentant </a:t>
            </a:r>
            <a:r>
              <a:rPr lang="fr-FR" sz="2400" dirty="0">
                <a:latin typeface="Klavika Basic Bold" pitchFamily="34" charset="0"/>
              </a:rPr>
              <a:t>par </a:t>
            </a:r>
            <a:r>
              <a:rPr lang="fr-FR" sz="2400" dirty="0" smtClean="0">
                <a:latin typeface="Klavika Basic Bold" pitchFamily="34" charset="0"/>
              </a:rPr>
              <a:t>société</a:t>
            </a:r>
          </a:p>
          <a:p>
            <a:r>
              <a:rPr lang="fr-FR" sz="2400" u="sng" dirty="0" smtClean="0">
                <a:latin typeface="Klavika Basic Light" pitchFamily="34" charset="0"/>
              </a:rPr>
              <a:t>Tarif unique, pas de table partagée !</a:t>
            </a:r>
            <a:endParaRPr lang="fr-FR" sz="2400" u="sng" dirty="0">
              <a:latin typeface="Klavika Basic Light" pitchFamily="34" charset="0"/>
            </a:endParaRPr>
          </a:p>
          <a:p>
            <a:r>
              <a:rPr lang="fr-FR" sz="2400" dirty="0" smtClean="0">
                <a:latin typeface="Klavika Basic Light" pitchFamily="34" charset="0"/>
              </a:rPr>
              <a:t>Ce tarif comprend un mange-debout, deux tabourets, une connexion WIFI et une alimentation électrique pour PC / Tablette</a:t>
            </a:r>
            <a:endParaRPr lang="fr-FR" sz="2400" dirty="0">
              <a:latin typeface="Klavika Basic Light" pitchFamily="34" charset="0"/>
            </a:endParaRPr>
          </a:p>
          <a:p>
            <a:r>
              <a:rPr lang="fr-FR" sz="2400" dirty="0" smtClean="0">
                <a:latin typeface="Klavika Basic Light" pitchFamily="34" charset="0"/>
              </a:rPr>
              <a:t>Envoi du guide technique de l’exposant après confirmation des inscriptions</a:t>
            </a:r>
          </a:p>
          <a:p>
            <a:pPr lvl="1"/>
            <a:endParaRPr lang="fr-FR" sz="900" dirty="0">
              <a:latin typeface="Klavika Basic Light" pitchFamily="34" charset="0"/>
            </a:endParaRPr>
          </a:p>
          <a:p>
            <a:r>
              <a:rPr lang="fr-FR" sz="2800" dirty="0" smtClean="0">
                <a:latin typeface="Klavika Basic Bold" pitchFamily="34" charset="0"/>
                <a:hlinkClick r:id="rId2"/>
              </a:rPr>
              <a:t>JE M’INSCRIS </a:t>
            </a:r>
            <a:r>
              <a:rPr lang="fr-FR" sz="2800" dirty="0">
                <a:latin typeface="Klavika Basic Bold" pitchFamily="34" charset="0"/>
                <a:hlinkClick r:id="rId2"/>
              </a:rPr>
              <a:t>SUR LE PORTAIL </a:t>
            </a:r>
            <a:r>
              <a:rPr lang="fr-FR" sz="2800" dirty="0" smtClean="0">
                <a:latin typeface="Klavika Basic Bold" pitchFamily="34" charset="0"/>
                <a:hlinkClick r:id="rId2"/>
              </a:rPr>
              <a:t>PROFESSIONNEL </a:t>
            </a:r>
            <a:r>
              <a:rPr lang="fr-FR" sz="2800" dirty="0">
                <a:latin typeface="Klavika Basic Bold" pitchFamily="34" charset="0"/>
                <a:hlinkClick r:id="rId2"/>
              </a:rPr>
              <a:t>DU </a:t>
            </a:r>
            <a:r>
              <a:rPr lang="fr-FR" sz="2800" dirty="0" smtClean="0">
                <a:latin typeface="Klavika Basic Bold" pitchFamily="34" charset="0"/>
                <a:hlinkClick r:id="rId2"/>
              </a:rPr>
              <a:t>CRT : PRO.VISITPARISREGION.COM</a:t>
            </a:r>
            <a:endParaRPr lang="fr-FR" dirty="0"/>
          </a:p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dirty="0" smtClean="0">
                <a:latin typeface="Klavika Basic Bold" pitchFamily="34" charset="0"/>
              </a:rPr>
              <a:t>TARIFS</a:t>
            </a:r>
            <a:endParaRPr lang="fr-FR" sz="3200" dirty="0">
              <a:latin typeface="Klavika Bas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60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61950" y="1068787"/>
            <a:ext cx="8388350" cy="4811301"/>
          </a:xfrm>
        </p:spPr>
        <p:txBody>
          <a:bodyPr>
            <a:normAutofit lnSpcReduction="10000"/>
          </a:bodyPr>
          <a:lstStyle/>
          <a:p>
            <a:r>
              <a:rPr lang="fr-FR" sz="2600" dirty="0">
                <a:latin typeface="Klavika Basic Bold" pitchFamily="34" charset="0"/>
              </a:rPr>
              <a:t>Paris Ile-de-France est la </a:t>
            </a:r>
            <a:r>
              <a:rPr lang="fr-FR" sz="2600" dirty="0" smtClean="0">
                <a:latin typeface="Klavika Basic Bold" pitchFamily="34" charset="0"/>
              </a:rPr>
              <a:t>1</a:t>
            </a:r>
            <a:r>
              <a:rPr lang="fr-FR" sz="2600" baseline="30000" dirty="0" smtClean="0">
                <a:latin typeface="Klavika Basic Bold" pitchFamily="34" charset="0"/>
              </a:rPr>
              <a:t>ère</a:t>
            </a:r>
            <a:r>
              <a:rPr lang="fr-FR" sz="2600" dirty="0" smtClean="0">
                <a:latin typeface="Klavika Basic Bold" pitchFamily="34" charset="0"/>
              </a:rPr>
              <a:t> destination </a:t>
            </a:r>
            <a:r>
              <a:rPr lang="fr-FR" sz="2600" dirty="0">
                <a:latin typeface="Klavika Basic Bold" pitchFamily="34" charset="0"/>
              </a:rPr>
              <a:t>en Europe </a:t>
            </a:r>
            <a:r>
              <a:rPr lang="fr-FR" sz="2600" dirty="0" smtClean="0">
                <a:latin typeface="Klavika Basic Bold" pitchFamily="34" charset="0"/>
              </a:rPr>
              <a:t>pour l’accueil des </a:t>
            </a:r>
            <a:r>
              <a:rPr lang="fr-FR" sz="2600" dirty="0">
                <a:latin typeface="Klavika Basic Bold" pitchFamily="34" charset="0"/>
              </a:rPr>
              <a:t>rencontres et événements </a:t>
            </a:r>
            <a:r>
              <a:rPr lang="fr-FR" sz="2600" dirty="0" smtClean="0">
                <a:latin typeface="Klavika Basic Bold" pitchFamily="34" charset="0"/>
              </a:rPr>
              <a:t>professionnels </a:t>
            </a:r>
          </a:p>
          <a:p>
            <a:pPr lvl="4"/>
            <a:endParaRPr lang="fr-FR" sz="1050" dirty="0" smtClean="0">
              <a:latin typeface="Klavika Basic Light" pitchFamily="34" charset="0"/>
            </a:endParaRPr>
          </a:p>
          <a:p>
            <a:r>
              <a:rPr lang="fr-FR" dirty="0" smtClean="0">
                <a:latin typeface="Klavika Basic Bold" pitchFamily="34" charset="0"/>
              </a:rPr>
              <a:t>En </a:t>
            </a:r>
            <a:r>
              <a:rPr lang="fr-FR" dirty="0">
                <a:latin typeface="Klavika Basic Bold" pitchFamily="34" charset="0"/>
              </a:rPr>
              <a:t>2016 La </a:t>
            </a:r>
            <a:r>
              <a:rPr lang="fr-FR" dirty="0" smtClean="0">
                <a:latin typeface="Klavika Basic Bold" pitchFamily="34" charset="0"/>
              </a:rPr>
              <a:t>région capitale a accueilli 15,8 </a:t>
            </a:r>
            <a:r>
              <a:rPr lang="fr-FR" dirty="0">
                <a:latin typeface="Klavika Basic Bold" pitchFamily="34" charset="0"/>
              </a:rPr>
              <a:t>millions de voyageurs professionnels </a:t>
            </a:r>
            <a:r>
              <a:rPr lang="fr-FR" dirty="0" smtClean="0">
                <a:latin typeface="Klavika Basic Bold" pitchFamily="34" charset="0"/>
              </a:rPr>
              <a:t>qui ont généré 7,7 milliards de consommation touristique </a:t>
            </a:r>
            <a:r>
              <a:rPr lang="fr-FR" sz="1200" dirty="0" smtClean="0">
                <a:latin typeface="Klavika Basic Light" pitchFamily="34" charset="0"/>
              </a:rPr>
              <a:t>(sources : CRT)</a:t>
            </a:r>
            <a:endParaRPr lang="fr-FR" sz="1200" dirty="0">
              <a:latin typeface="Klavika Basic Light" pitchFamily="34" charset="0"/>
            </a:endParaRPr>
          </a:p>
          <a:p>
            <a:pPr lvl="4"/>
            <a:endParaRPr lang="fr-FR" sz="1000" dirty="0">
              <a:latin typeface="Klavika Basic Light" pitchFamily="34" charset="0"/>
            </a:endParaRPr>
          </a:p>
          <a:p>
            <a:r>
              <a:rPr lang="fr-FR" dirty="0">
                <a:latin typeface="Klavika Basic Bold" pitchFamily="34" charset="0"/>
              </a:rPr>
              <a:t>Le CRT développe le site </a:t>
            </a:r>
            <a:r>
              <a:rPr lang="fr-FR" dirty="0">
                <a:latin typeface="Klavika Basic Bold" pitchFamily="34" charset="0"/>
                <a:hlinkClick r:id="rId2"/>
              </a:rPr>
              <a:t>Paris </a:t>
            </a:r>
            <a:r>
              <a:rPr lang="fr-FR" dirty="0" err="1">
                <a:latin typeface="Klavika Basic Bold" pitchFamily="34" charset="0"/>
                <a:hlinkClick r:id="rId2"/>
              </a:rPr>
              <a:t>Region</a:t>
            </a:r>
            <a:r>
              <a:rPr lang="fr-FR" dirty="0">
                <a:latin typeface="Klavika Basic Bold" pitchFamily="34" charset="0"/>
                <a:hlinkClick r:id="rId2"/>
              </a:rPr>
              <a:t> Meetings</a:t>
            </a:r>
            <a:r>
              <a:rPr lang="fr-FR" dirty="0">
                <a:latin typeface="Klavika Basic Bold" pitchFamily="34" charset="0"/>
              </a:rPr>
              <a:t>, site sur l’actualité et l’offre des lieux de séminaires et réunions d’entreprises à Paris et sa </a:t>
            </a:r>
            <a:r>
              <a:rPr lang="fr-FR" dirty="0" smtClean="0">
                <a:latin typeface="Klavika Basic Bold" pitchFamily="34" charset="0"/>
              </a:rPr>
              <a:t>région</a:t>
            </a:r>
          </a:p>
          <a:p>
            <a:pPr lvl="6"/>
            <a:endParaRPr lang="fr-FR" sz="900" dirty="0">
              <a:latin typeface="Klavika Basic Bold" pitchFamily="34" charset="0"/>
            </a:endParaRPr>
          </a:p>
          <a:p>
            <a:r>
              <a:rPr lang="fr-FR" dirty="0" smtClean="0">
                <a:latin typeface="Klavika Basic Bold" pitchFamily="34" charset="0"/>
              </a:rPr>
              <a:t>La </a:t>
            </a:r>
            <a:r>
              <a:rPr lang="fr-FR" dirty="0">
                <a:latin typeface="Klavika Basic Bold" pitchFamily="34" charset="0"/>
              </a:rPr>
              <a:t>Direction de la Promotion et des Clientèles d’Affaires accompagne les professionnels du secteur dans leurs actions de promotion et met à leur disposition, chiffres, études et indicateurs afin de développer et de distribuer une offre qualitative, innovante et adaptée</a:t>
            </a:r>
            <a:r>
              <a:rPr lang="fr-FR" dirty="0" smtClean="0">
                <a:latin typeface="Klavika Basic Bold" pitchFamily="34" charset="0"/>
              </a:rPr>
              <a:t>.</a:t>
            </a:r>
          </a:p>
          <a:p>
            <a:pPr lvl="4"/>
            <a:endParaRPr lang="fr-FR" sz="1000" dirty="0" smtClean="0">
              <a:latin typeface="Klavika Basic Light" pitchFamily="34" charset="0"/>
            </a:endParaRPr>
          </a:p>
          <a:p>
            <a:r>
              <a:rPr lang="fr-FR" dirty="0" smtClean="0">
                <a:latin typeface="Klavika Basic Light" pitchFamily="34" charset="0"/>
              </a:rPr>
              <a:t>Rendez-vous </a:t>
            </a:r>
            <a:r>
              <a:rPr lang="fr-FR" dirty="0">
                <a:latin typeface="Klavika Basic Light" pitchFamily="34" charset="0"/>
              </a:rPr>
              <a:t>sur : </a:t>
            </a:r>
            <a:r>
              <a:rPr lang="fr-FR" b="1" dirty="0" smtClean="0">
                <a:latin typeface="Klavika Basic Bold" pitchFamily="34" charset="0"/>
                <a:hlinkClick r:id="rId3"/>
              </a:rPr>
              <a:t>PRO.VISITPARISREGION.COM </a:t>
            </a:r>
            <a:endParaRPr lang="fr-FR" b="1" dirty="0">
              <a:latin typeface="Klavika Basic Bold" pitchFamily="34" charset="0"/>
            </a:endParaRPr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cap="all" dirty="0" smtClean="0">
                <a:latin typeface="Klavika Basic Bold" pitchFamily="34" charset="0"/>
              </a:rPr>
              <a:t>LES Clientèles D’AFFAIRES à PARIS ILE-DE-FRANCE</a:t>
            </a:r>
            <a:endParaRPr lang="fr-FR" cap="all" dirty="0">
              <a:latin typeface="Klavika Bas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81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61950" y="1211287"/>
            <a:ext cx="8388350" cy="4811301"/>
          </a:xfrm>
        </p:spPr>
        <p:txBody>
          <a:bodyPr>
            <a:normAutofit fontScale="77500" lnSpcReduction="20000"/>
          </a:bodyPr>
          <a:lstStyle/>
          <a:p>
            <a:r>
              <a:rPr lang="fr-FR" sz="2800" b="1" cap="all" dirty="0" smtClean="0">
                <a:solidFill>
                  <a:srgbClr val="95196D"/>
                </a:solidFill>
                <a:latin typeface="Klavika Basic Bold" pitchFamily="34" charset="0"/>
              </a:rPr>
              <a:t>Direction de la Promotion et des Clientèles d’Affaires</a:t>
            </a:r>
          </a:p>
          <a:p>
            <a:r>
              <a:rPr lang="fr-FR" sz="2800" b="1" dirty="0" smtClean="0">
                <a:solidFill>
                  <a:srgbClr val="95196D"/>
                </a:solidFill>
                <a:latin typeface="Klavika Basic Bold" pitchFamily="34" charset="0"/>
              </a:rPr>
              <a:t>Pôle Clientèles d’Affaires</a:t>
            </a:r>
          </a:p>
          <a:p>
            <a:r>
              <a:rPr lang="fr-FR" sz="2400" u="sng" dirty="0" smtClean="0">
                <a:latin typeface="Klavika Basic Bold" pitchFamily="34" charset="0"/>
              </a:rPr>
              <a:t>Michel MARI</a:t>
            </a:r>
          </a:p>
          <a:p>
            <a:r>
              <a:rPr lang="fr-FR" dirty="0" smtClean="0">
                <a:latin typeface="Klavika Basic Light" pitchFamily="34" charset="0"/>
              </a:rPr>
              <a:t>Responsable </a:t>
            </a:r>
          </a:p>
          <a:p>
            <a:r>
              <a:rPr lang="fr-FR" dirty="0" smtClean="0">
                <a:latin typeface="Klavika Basic Bold" pitchFamily="34" charset="0"/>
                <a:hlinkClick r:id="rId2"/>
              </a:rPr>
              <a:t>mmari@visitparisregion.com</a:t>
            </a:r>
            <a:r>
              <a:rPr lang="fr-FR" dirty="0" smtClean="0">
                <a:latin typeface="Klavika Basic Bold" pitchFamily="34" charset="0"/>
              </a:rPr>
              <a:t> </a:t>
            </a:r>
          </a:p>
          <a:p>
            <a:pPr lvl="4"/>
            <a:endParaRPr lang="fr-FR" dirty="0">
              <a:latin typeface="Klavika Basic Light" pitchFamily="34" charset="0"/>
            </a:endParaRPr>
          </a:p>
          <a:p>
            <a:r>
              <a:rPr lang="fr-FR" sz="2400" u="sng" dirty="0" smtClean="0">
                <a:latin typeface="Klavika Basic Bold" pitchFamily="34" charset="0"/>
              </a:rPr>
              <a:t>Brigitte BEAUDOUIN</a:t>
            </a:r>
          </a:p>
          <a:p>
            <a:r>
              <a:rPr lang="fr-FR" dirty="0" smtClean="0">
                <a:latin typeface="Klavika Basic Light" pitchFamily="34" charset="0"/>
              </a:rPr>
              <a:t>Chargée de mission</a:t>
            </a:r>
          </a:p>
          <a:p>
            <a:r>
              <a:rPr lang="fr-FR" dirty="0" smtClean="0">
                <a:latin typeface="Klavika Basic Light" pitchFamily="34" charset="0"/>
              </a:rPr>
              <a:t>01 73 00 77 78</a:t>
            </a:r>
          </a:p>
          <a:p>
            <a:r>
              <a:rPr lang="fr-FR" dirty="0" smtClean="0">
                <a:latin typeface="Klavika Basic Bold" pitchFamily="34" charset="0"/>
                <a:hlinkClick r:id="rId3"/>
              </a:rPr>
              <a:t>bbeaudouin@visitparisregion.com</a:t>
            </a:r>
            <a:endParaRPr lang="fr-FR" dirty="0" smtClean="0">
              <a:latin typeface="Klavika Basic Bold" pitchFamily="34" charset="0"/>
            </a:endParaRPr>
          </a:p>
          <a:p>
            <a:pPr lvl="3"/>
            <a:endParaRPr lang="fr-FR" dirty="0">
              <a:latin typeface="Klavika Basic Light" pitchFamily="34" charset="0"/>
            </a:endParaRPr>
          </a:p>
          <a:p>
            <a:r>
              <a:rPr lang="fr-FR" sz="2400" u="sng" dirty="0" smtClean="0">
                <a:latin typeface="Klavika Basic Bold" pitchFamily="34" charset="0"/>
              </a:rPr>
              <a:t>Anna SADOUN</a:t>
            </a:r>
            <a:endParaRPr lang="fr-FR" sz="2400" u="sng" dirty="0">
              <a:latin typeface="Klavika Basic Bold" pitchFamily="34" charset="0"/>
            </a:endParaRPr>
          </a:p>
          <a:p>
            <a:r>
              <a:rPr lang="fr-FR" dirty="0" smtClean="0">
                <a:latin typeface="Klavika Basic Light" pitchFamily="34" charset="0"/>
              </a:rPr>
              <a:t>Chargée de mission </a:t>
            </a:r>
          </a:p>
          <a:p>
            <a:r>
              <a:rPr lang="fr-FR" dirty="0" smtClean="0">
                <a:latin typeface="Klavika Basic Light" pitchFamily="34" charset="0"/>
              </a:rPr>
              <a:t>01 73 04 83 31</a:t>
            </a:r>
          </a:p>
          <a:p>
            <a:r>
              <a:rPr lang="fr-FR" dirty="0" smtClean="0">
                <a:latin typeface="Klavika Basic Bold" pitchFamily="34" charset="0"/>
                <a:hlinkClick r:id="rId4"/>
              </a:rPr>
              <a:t>asadoun@visitparisregion.com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Klavika Basic Bold" pitchFamily="34" charset="0"/>
              </a:rPr>
              <a:t>CONTACTS</a:t>
            </a:r>
            <a:endParaRPr lang="fr-FR" dirty="0">
              <a:latin typeface="Klavika Bas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69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ARD_PPT_ARD-EN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RD_PPT_ARD-FR" id="{D1ED99DD-62C4-4744-A1B4-9BAC6F09A309}" vid="{1B86D22D-51EF-49AE-9236-657F32619C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2234</TotalTime>
  <Words>629</Words>
  <Application>Microsoft Office PowerPoint</Application>
  <PresentationFormat>Affichage à l'écran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2_ARD_PPT_ARD-EN</vt:lpstr>
      <vt:lpstr>Workshop Affaires Paris Region - Ouest  Vendredi 8 décembre 2017   Renaissance Paris La Défense Hotel =&gt; Dossier de présentation   </vt:lpstr>
      <vt:lpstr>UN FORMAT D’événement idéal  pour développer votre  chiffre d’affaires et vos contacts MICE</vt:lpstr>
      <vt:lpstr>Les bonnes raisons d’être exposant</vt:lpstr>
      <vt:lpstr>Qui sont les acheteurs invités au workshop ?</vt:lpstr>
      <vt:lpstr>Référencez votre produit / SITE sur Paris Region Meetings</vt:lpstr>
      <vt:lpstr>TARIFS</vt:lpstr>
      <vt:lpstr>LES Clientèles D’AFFAIRES à PARIS ILE-DE-FRANCE</vt:lpstr>
      <vt:lpstr>CONTACTS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CRT_FR</dc:title>
  <dc:creator>CRT Paris Ile-de-France</dc:creator>
  <cp:lastModifiedBy>Michel MARI</cp:lastModifiedBy>
  <cp:revision>118</cp:revision>
  <cp:lastPrinted>2017-11-09T16:00:32Z</cp:lastPrinted>
  <dcterms:created xsi:type="dcterms:W3CDTF">2013-11-28T12:02:06Z</dcterms:created>
  <dcterms:modified xsi:type="dcterms:W3CDTF">2017-11-09T16:04:50Z</dcterms:modified>
</cp:coreProperties>
</file>